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67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87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77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72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66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38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65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38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4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33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76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5353A-225E-4AF9-BAA5-3C11C3AEABB8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4FED2-20E0-4C85-B681-448E4976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3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4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Relationship Id="rId4" Type="http://schemas.openxmlformats.org/officeDocument/2006/relationships/image" Target="../media/image9.png"/><Relationship Id="rId9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9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8001000" cy="5257800"/>
          </a:xfrm>
        </p:spPr>
        <p:txBody>
          <a:bodyPr>
            <a:normAutofit/>
          </a:bodyPr>
          <a:lstStyle/>
          <a:p>
            <a:r>
              <a:rPr lang="sr-Cyrl-RS" sz="6000" dirty="0" smtClean="0"/>
              <a:t>ТРАНСФОРМАЦИЈА ВЕЗА ИЗ ТРОУГЛА У ЗВЕЗДУ И ОБРНУТО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3109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звезде у троугао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3"/>
          </p:cNvCxnSpPr>
          <p:nvPr/>
        </p:nvCxnSpPr>
        <p:spPr>
          <a:xfrm flipH="1">
            <a:off x="990600" y="4119422"/>
            <a:ext cx="1433381" cy="1290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6" idx="5"/>
          </p:cNvCxnSpPr>
          <p:nvPr/>
        </p:nvCxnSpPr>
        <p:spPr>
          <a:xfrm>
            <a:off x="2585625" y="4119422"/>
            <a:ext cx="1452975" cy="1214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8722072">
            <a:off x="3083512" y="4287934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2899476">
            <a:off x="1478690" y="4307610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03" r="-62162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000" r="-20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7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звезде у троугао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3"/>
          </p:cNvCxnSpPr>
          <p:nvPr/>
        </p:nvCxnSpPr>
        <p:spPr>
          <a:xfrm flipH="1">
            <a:off x="990600" y="4119422"/>
            <a:ext cx="1433381" cy="1290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6" idx="5"/>
          </p:cNvCxnSpPr>
          <p:nvPr/>
        </p:nvCxnSpPr>
        <p:spPr>
          <a:xfrm>
            <a:off x="2585625" y="4119422"/>
            <a:ext cx="1452975" cy="1214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8722072">
            <a:off x="3083512" y="4287934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2899476">
            <a:off x="1478690" y="4307610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03" r="-62162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000" r="-20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47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звезде у троугао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3"/>
          </p:cNvCxnSpPr>
          <p:nvPr/>
        </p:nvCxnSpPr>
        <p:spPr>
          <a:xfrm flipH="1">
            <a:off x="990600" y="4119422"/>
            <a:ext cx="1433381" cy="1290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6" idx="5"/>
          </p:cNvCxnSpPr>
          <p:nvPr/>
        </p:nvCxnSpPr>
        <p:spPr>
          <a:xfrm>
            <a:off x="2585625" y="4119422"/>
            <a:ext cx="1452975" cy="1214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8722072">
            <a:off x="3083512" y="4287934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2899476">
            <a:off x="1478690" y="4307610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03" r="-62162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000" r="-20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953000" y="1884674"/>
                <a:ext cx="3733800" cy="86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884674"/>
                <a:ext cx="3733800" cy="862416"/>
              </a:xfrm>
              <a:prstGeom prst="rect">
                <a:avLst/>
              </a:prstGeom>
              <a:blipFill rotWithShape="1">
                <a:blip r:embed="rId6"/>
                <a:stretch>
                  <a:fillRect b="-3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843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звезде у троугао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3"/>
          </p:cNvCxnSpPr>
          <p:nvPr/>
        </p:nvCxnSpPr>
        <p:spPr>
          <a:xfrm flipH="1">
            <a:off x="990600" y="4119422"/>
            <a:ext cx="1433381" cy="1290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6" idx="5"/>
          </p:cNvCxnSpPr>
          <p:nvPr/>
        </p:nvCxnSpPr>
        <p:spPr>
          <a:xfrm>
            <a:off x="2585625" y="4119422"/>
            <a:ext cx="1452975" cy="1214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8722072">
            <a:off x="3083512" y="4287934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2899476">
            <a:off x="1478690" y="4307610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03" r="-62162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000" r="-20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953000" y="1884674"/>
                <a:ext cx="3733800" cy="86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884674"/>
                <a:ext cx="3733800" cy="862416"/>
              </a:xfrm>
              <a:prstGeom prst="rect">
                <a:avLst/>
              </a:prstGeom>
              <a:blipFill rotWithShape="1">
                <a:blip r:embed="rId6"/>
                <a:stretch>
                  <a:fillRect b="-3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627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звезде у троугао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3"/>
          </p:cNvCxnSpPr>
          <p:nvPr/>
        </p:nvCxnSpPr>
        <p:spPr>
          <a:xfrm flipH="1">
            <a:off x="990600" y="4119422"/>
            <a:ext cx="1433381" cy="1290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6" idx="5"/>
          </p:cNvCxnSpPr>
          <p:nvPr/>
        </p:nvCxnSpPr>
        <p:spPr>
          <a:xfrm>
            <a:off x="2585625" y="4119422"/>
            <a:ext cx="1452975" cy="1214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8722072">
            <a:off x="3083512" y="4287934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2899476">
            <a:off x="1478690" y="4307610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03" r="-62162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000" r="-20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931229" y="1869996"/>
                <a:ext cx="3733800" cy="86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1869996"/>
                <a:ext cx="3733800" cy="862416"/>
              </a:xfrm>
              <a:prstGeom prst="rect">
                <a:avLst/>
              </a:prstGeom>
              <a:blipFill rotWithShape="1">
                <a:blip r:embed="rId6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800600" y="2957648"/>
            <a:ext cx="3864429" cy="11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942114" y="3042987"/>
                <a:ext cx="3581400" cy="879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114" y="3042987"/>
                <a:ext cx="3581400" cy="879408"/>
              </a:xfrm>
              <a:prstGeom prst="rect">
                <a:avLst/>
              </a:prstGeom>
              <a:blipFill rotWithShape="1">
                <a:blip r:embed="rId8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73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звезде у троугао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3"/>
          </p:cNvCxnSpPr>
          <p:nvPr/>
        </p:nvCxnSpPr>
        <p:spPr>
          <a:xfrm flipH="1">
            <a:off x="990600" y="4119422"/>
            <a:ext cx="1433381" cy="1290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6" idx="5"/>
          </p:cNvCxnSpPr>
          <p:nvPr/>
        </p:nvCxnSpPr>
        <p:spPr>
          <a:xfrm>
            <a:off x="2585625" y="4119422"/>
            <a:ext cx="1452975" cy="1214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8722072">
            <a:off x="3083512" y="4287934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2899476">
            <a:off x="1478690" y="4307610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03" r="-62162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000" r="-20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931229" y="1869996"/>
                <a:ext cx="3733800" cy="86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1869996"/>
                <a:ext cx="3733800" cy="862416"/>
              </a:xfrm>
              <a:prstGeom prst="rect">
                <a:avLst/>
              </a:prstGeom>
              <a:blipFill rotWithShape="1">
                <a:blip r:embed="rId6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800600" y="2957648"/>
            <a:ext cx="3864429" cy="11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942114" y="3042987"/>
                <a:ext cx="3581400" cy="879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114" y="3042987"/>
                <a:ext cx="3581400" cy="879408"/>
              </a:xfrm>
              <a:prstGeom prst="rect">
                <a:avLst/>
              </a:prstGeom>
              <a:blipFill rotWithShape="1">
                <a:blip r:embed="rId8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>
            <a:stCxn id="48" idx="3"/>
          </p:cNvCxnSpPr>
          <p:nvPr/>
        </p:nvCxnSpPr>
        <p:spPr>
          <a:xfrm>
            <a:off x="2489295" y="2071075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91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звезде у троугао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3"/>
          </p:cNvCxnSpPr>
          <p:nvPr/>
        </p:nvCxnSpPr>
        <p:spPr>
          <a:xfrm flipH="1">
            <a:off x="990600" y="4119422"/>
            <a:ext cx="1433381" cy="1290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6" idx="5"/>
          </p:cNvCxnSpPr>
          <p:nvPr/>
        </p:nvCxnSpPr>
        <p:spPr>
          <a:xfrm>
            <a:off x="2585625" y="4119422"/>
            <a:ext cx="1452975" cy="1214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8722072">
            <a:off x="3083512" y="4287934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2899476">
            <a:off x="1478690" y="4307610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59" y="4230721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03" r="-62162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444" y="4199543"/>
                <a:ext cx="30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000" r="-20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931229" y="1861066"/>
                <a:ext cx="3733800" cy="86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1861066"/>
                <a:ext cx="3733800" cy="862416"/>
              </a:xfrm>
              <a:prstGeom prst="rect">
                <a:avLst/>
              </a:prstGeom>
              <a:blipFill rotWithShape="1">
                <a:blip r:embed="rId6"/>
                <a:stretch>
                  <a:fillRect b="-3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800600" y="2957648"/>
            <a:ext cx="3864429" cy="11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942114" y="3042987"/>
                <a:ext cx="3581400" cy="879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114" y="3042987"/>
                <a:ext cx="3581400" cy="879408"/>
              </a:xfrm>
              <a:prstGeom prst="rect">
                <a:avLst/>
              </a:prstGeom>
              <a:blipFill rotWithShape="1">
                <a:blip r:embed="rId8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>
            <a:stCxn id="48" idx="3"/>
          </p:cNvCxnSpPr>
          <p:nvPr/>
        </p:nvCxnSpPr>
        <p:spPr>
          <a:xfrm>
            <a:off x="2489295" y="2071075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931229" y="4245650"/>
                <a:ext cx="3722914" cy="1371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4245650"/>
                <a:ext cx="3722914" cy="137185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331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звезде у троугао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931229" y="1861066"/>
                <a:ext cx="3733800" cy="86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1861066"/>
                <a:ext cx="3733800" cy="862416"/>
              </a:xfrm>
              <a:prstGeom prst="rect">
                <a:avLst/>
              </a:prstGeom>
              <a:blipFill rotWithShape="1">
                <a:blip r:embed="rId3"/>
                <a:stretch>
                  <a:fillRect b="-3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800600" y="2957648"/>
            <a:ext cx="3864429" cy="11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942114" y="3042987"/>
                <a:ext cx="3581400" cy="879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114" y="3042987"/>
                <a:ext cx="3581400" cy="879408"/>
              </a:xfrm>
              <a:prstGeom prst="rect">
                <a:avLst/>
              </a:prstGeom>
              <a:blipFill rotWithShape="1">
                <a:blip r:embed="rId5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2489295" y="2126224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931229" y="4245650"/>
                <a:ext cx="3722914" cy="1371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Ẕ</m:t>
                        </m:r>
                      </m:e>
                      <m:sub>
                        <m:r>
                          <a:rPr lang="sr-Cyrl-RS" sz="3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RS" sz="3200" dirty="0" smtClean="0">
                    <a:solidFill>
                      <a:srgbClr val="00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32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Ẕ</m:t>
                            </m:r>
                          </m:e>
                          <m:sub>
                            <m:r>
                              <a:rPr lang="sr-Cyrl-RS" sz="32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000000"/>
                  </a:solidFill>
                </a:endParaRPr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4245650"/>
                <a:ext cx="3722914" cy="137185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5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троугла у звезду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280159" y="4230721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368444" y="419954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800600" y="2957648"/>
            <a:ext cx="3864429" cy="11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89295" y="2058442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931229" y="4245650"/>
            <a:ext cx="37229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rgbClr val="000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098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троугла у звезду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800600" y="2957648"/>
            <a:ext cx="3864429" cy="11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/>
          <p:cNvCxnSpPr>
            <a:stCxn id="48" idx="3"/>
          </p:cNvCxnSpPr>
          <p:nvPr/>
        </p:nvCxnSpPr>
        <p:spPr>
          <a:xfrm>
            <a:off x="2489295" y="2071075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2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sr-Cyrl-RS" sz="6000" dirty="0" smtClean="0">
                <a:solidFill>
                  <a:srgbClr val="000000"/>
                </a:solidFill>
              </a:rPr>
              <a:t>Када се примењује:</a:t>
            </a:r>
            <a:br>
              <a:rPr lang="sr-Cyrl-RS" sz="6000" dirty="0" smtClean="0">
                <a:solidFill>
                  <a:srgbClr val="000000"/>
                </a:solidFill>
              </a:rPr>
            </a:br>
            <a:r>
              <a:rPr lang="sr-Cyrl-RS" sz="6000" dirty="0" smtClean="0">
                <a:solidFill>
                  <a:srgbClr val="000000"/>
                </a:solidFill>
              </a:rPr>
              <a:t>ако не постоји редна или паралелна веза елемената, тј ако је мрежа пријемника много сложенија од редно-паралелне везе (мост)</a:t>
            </a:r>
            <a:endParaRPr lang="en-US" sz="6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троугла у звезду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800600" y="2957648"/>
            <a:ext cx="3864429" cy="11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/>
          <p:cNvCxnSpPr>
            <a:stCxn id="48" idx="3"/>
          </p:cNvCxnSpPr>
          <p:nvPr/>
        </p:nvCxnSpPr>
        <p:spPr>
          <a:xfrm>
            <a:off x="2489295" y="2071075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sr-Cyrl-RS" sz="32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119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троугла у звезду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932" y="160420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800600" y="2957648"/>
            <a:ext cx="3864429" cy="11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/>
          <p:cNvCxnSpPr>
            <a:stCxn id="48" idx="3"/>
          </p:cNvCxnSpPr>
          <p:nvPr/>
        </p:nvCxnSpPr>
        <p:spPr>
          <a:xfrm>
            <a:off x="2489295" y="2071075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sr-Cyrl-RS" sz="32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>
            <a:stCxn id="49" idx="3"/>
            <a:endCxn id="26" idx="3"/>
          </p:cNvCxnSpPr>
          <p:nvPr/>
        </p:nvCxnSpPr>
        <p:spPr>
          <a:xfrm flipV="1">
            <a:off x="926374" y="4119422"/>
            <a:ext cx="1497607" cy="1399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2825521">
            <a:off x="1620304" y="4221053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273483" y="4206240"/>
                <a:ext cx="468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483" y="4206240"/>
                <a:ext cx="468333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1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троугла у звезду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932" y="160420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800600" y="2957648"/>
                <a:ext cx="3864429" cy="1097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sr-Cyrl-RS" sz="32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957648"/>
                <a:ext cx="3864429" cy="10973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>
            <a:stCxn id="48" idx="3"/>
          </p:cNvCxnSpPr>
          <p:nvPr/>
        </p:nvCxnSpPr>
        <p:spPr>
          <a:xfrm>
            <a:off x="2489295" y="2071075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sr-Cyrl-RS" sz="32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>
            <a:stCxn id="49" idx="3"/>
            <a:endCxn id="26" idx="3"/>
          </p:cNvCxnSpPr>
          <p:nvPr/>
        </p:nvCxnSpPr>
        <p:spPr>
          <a:xfrm flipV="1">
            <a:off x="926374" y="4119422"/>
            <a:ext cx="1497607" cy="1399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2825521">
            <a:off x="1620304" y="4221053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273483" y="4206240"/>
                <a:ext cx="468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483" y="4206240"/>
                <a:ext cx="46833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19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троугла у звезду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932" y="160420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800600" y="2957648"/>
                <a:ext cx="3864429" cy="1097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sr-Cyrl-RS" sz="32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957648"/>
                <a:ext cx="3864429" cy="10973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>
            <a:stCxn id="48" idx="3"/>
          </p:cNvCxnSpPr>
          <p:nvPr/>
        </p:nvCxnSpPr>
        <p:spPr>
          <a:xfrm>
            <a:off x="2489295" y="2071075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sr-Cyrl-RS" sz="32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>
            <a:stCxn id="49" idx="3"/>
            <a:endCxn id="26" idx="3"/>
          </p:cNvCxnSpPr>
          <p:nvPr/>
        </p:nvCxnSpPr>
        <p:spPr>
          <a:xfrm flipV="1">
            <a:off x="926374" y="4119422"/>
            <a:ext cx="1497607" cy="1399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2825521">
            <a:off x="1620304" y="4221053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358392" y="4191919"/>
                <a:ext cx="468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392" y="4191919"/>
                <a:ext cx="46833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stCxn id="26" idx="5"/>
          </p:cNvCxnSpPr>
          <p:nvPr/>
        </p:nvCxnSpPr>
        <p:spPr>
          <a:xfrm>
            <a:off x="2585625" y="4119422"/>
            <a:ext cx="1605375" cy="1304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 rot="18640142">
            <a:off x="3119138" y="4257194"/>
            <a:ext cx="3859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371830" y="424565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1830" y="4245650"/>
                <a:ext cx="381000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587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538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Трансформација троугла у звезду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932" y="160420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Flowchart: Connector 25"/>
          <p:cNvSpPr/>
          <p:nvPr/>
        </p:nvSpPr>
        <p:spPr>
          <a:xfrm>
            <a:off x="2390503" y="392430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6" idx="0"/>
          </p:cNvCxnSpPr>
          <p:nvPr/>
        </p:nvCxnSpPr>
        <p:spPr>
          <a:xfrm flipV="1">
            <a:off x="2504803" y="2133600"/>
            <a:ext cx="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292942" y="2606584"/>
            <a:ext cx="4237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787" y="2957648"/>
                <a:ext cx="493492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2260695" y="188640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❶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7774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❷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4300" y="5239554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❸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>
            <a:stCxn id="49" idx="3"/>
            <a:endCxn id="48" idx="3"/>
          </p:cNvCxnSpPr>
          <p:nvPr/>
        </p:nvCxnSpPr>
        <p:spPr>
          <a:xfrm flipV="1">
            <a:off x="926374" y="2071075"/>
            <a:ext cx="1562921" cy="34475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437228">
            <a:off x="1549250" y="3277815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859" y="3142314"/>
                <a:ext cx="22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632" r="-100000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48200" y="167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>
            <a:stCxn id="49" idx="3"/>
            <a:endCxn id="50" idx="3"/>
          </p:cNvCxnSpPr>
          <p:nvPr/>
        </p:nvCxnSpPr>
        <p:spPr>
          <a:xfrm flipV="1">
            <a:off x="926374" y="5424220"/>
            <a:ext cx="3112226" cy="9444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88826" y="5250769"/>
            <a:ext cx="914400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302" y="5726395"/>
                <a:ext cx="56611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800600" y="2957648"/>
                <a:ext cx="3864429" cy="1097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sr-Cyrl-RS" sz="32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957648"/>
                <a:ext cx="3864429" cy="10973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>
            <a:stCxn id="48" idx="3"/>
          </p:cNvCxnSpPr>
          <p:nvPr/>
        </p:nvCxnSpPr>
        <p:spPr>
          <a:xfrm>
            <a:off x="2489295" y="2071075"/>
            <a:ext cx="1701705" cy="335314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rot="19900334">
            <a:off x="3083512" y="3231419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144" y="3142010"/>
                <a:ext cx="209441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5882" r="-12352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sr-Cyrl-RS" sz="32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76400"/>
                <a:ext cx="3864429" cy="10973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>
            <a:stCxn id="49" idx="3"/>
            <a:endCxn id="26" idx="3"/>
          </p:cNvCxnSpPr>
          <p:nvPr/>
        </p:nvCxnSpPr>
        <p:spPr>
          <a:xfrm flipV="1">
            <a:off x="926374" y="4119422"/>
            <a:ext cx="1497607" cy="1399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2825521">
            <a:off x="1620304" y="4221053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358392" y="4191919"/>
                <a:ext cx="468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392" y="4191919"/>
                <a:ext cx="46833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stCxn id="26" idx="5"/>
          </p:cNvCxnSpPr>
          <p:nvPr/>
        </p:nvCxnSpPr>
        <p:spPr>
          <a:xfrm>
            <a:off x="2585625" y="4119422"/>
            <a:ext cx="1605375" cy="1304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 rot="18640142">
            <a:off x="3119138" y="4257194"/>
            <a:ext cx="3859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371830" y="424565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1830" y="4245650"/>
                <a:ext cx="381000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587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800600" y="4430316"/>
                <a:ext cx="3864429" cy="1097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Ẕ</m:t>
                          </m:r>
                        </m:e>
                        <m: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sr-Cyrl-RS" sz="32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  <m:r>
                            <a:rPr lang="sr-Cyrl-RS" sz="32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Ẕ</m:t>
                              </m:r>
                            </m:e>
                            <m:sub>
                              <m:r>
                                <a:rPr lang="sr-Cyrl-RS" sz="32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430316"/>
                <a:ext cx="3864429" cy="10973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210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>
            <a:normAutofit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Циљ:</a:t>
            </a:r>
          </a:p>
          <a:p>
            <a:pPr marL="0" indent="0">
              <a:buNone/>
            </a:pPr>
            <a:r>
              <a:rPr lang="sr-Cyrl-RS" sz="6000" dirty="0" smtClean="0">
                <a:solidFill>
                  <a:srgbClr val="000000"/>
                </a:solidFill>
              </a:rPr>
              <a:t>Поједноставити прорачун кола</a:t>
            </a:r>
            <a:endParaRPr lang="en-US" sz="6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4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sr-Cyrl-RS" sz="6000" dirty="0" smtClean="0">
                <a:solidFill>
                  <a:schemeClr val="accent6">
                    <a:lumMod val="10000"/>
                  </a:schemeClr>
                </a:solidFill>
              </a:rPr>
              <a:t>Спој импеданси у звезду:</a:t>
            </a:r>
          </a:p>
          <a:p>
            <a:pPr>
              <a:buFontTx/>
              <a:buChar char="-"/>
            </a:pPr>
            <a:r>
              <a:rPr lang="sr-Cyrl-RS" sz="6000" dirty="0">
                <a:solidFill>
                  <a:schemeClr val="accent6">
                    <a:lumMod val="10000"/>
                  </a:schemeClr>
                </a:solidFill>
              </a:rPr>
              <a:t>к</a:t>
            </a:r>
            <a:r>
              <a:rPr lang="sr-Cyrl-RS" sz="6000" dirty="0" smtClean="0">
                <a:solidFill>
                  <a:schemeClr val="accent6">
                    <a:lumMod val="10000"/>
                  </a:schemeClr>
                </a:solidFill>
              </a:rPr>
              <a:t>ада је по један крај све</a:t>
            </a:r>
          </a:p>
          <a:p>
            <a:pPr marL="0" indent="0">
              <a:buNone/>
            </a:pPr>
            <a:r>
              <a:rPr lang="sr-Cyrl-RS" sz="6000" dirty="0">
                <a:solidFill>
                  <a:schemeClr val="accent6">
                    <a:lumMod val="10000"/>
                  </a:schemeClr>
                </a:solidFill>
              </a:rPr>
              <a:t>т</a:t>
            </a:r>
            <a:r>
              <a:rPr lang="sr-Cyrl-RS" sz="6000" dirty="0" smtClean="0">
                <a:solidFill>
                  <a:schemeClr val="accent6">
                    <a:lumMod val="10000"/>
                  </a:schemeClr>
                </a:solidFill>
              </a:rPr>
              <a:t>ри импедансе везан у исту тачку (звездиште) а преостали крајеви су везани за неке друге елементе у колу</a:t>
            </a:r>
            <a:endParaRPr lang="en-US" sz="60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7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Спој импеданси у троугао:</a:t>
            </a:r>
          </a:p>
          <a:p>
            <a:pPr>
              <a:buFontTx/>
              <a:buChar char="-"/>
            </a:pPr>
            <a:r>
              <a:rPr lang="sr-Cyrl-RS" sz="6000" dirty="0" smtClean="0">
                <a:solidFill>
                  <a:srgbClr val="000000"/>
                </a:solidFill>
              </a:rPr>
              <a:t>Веза код које је на крај прве импедансе везан почетак друге, на крај друге почетак треће а на крај треће почетак прве,</a:t>
            </a:r>
          </a:p>
          <a:p>
            <a:pPr marL="0" indent="0">
              <a:buNone/>
            </a:pPr>
            <a:endParaRPr lang="en-US" sz="6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895600"/>
            <a:ext cx="8382000" cy="3581400"/>
          </a:xfrm>
          <a:prstGeom prst="rect">
            <a:avLst/>
          </a:prstGeom>
        </p:spPr>
      </p:pic>
      <p:sp>
        <p:nvSpPr>
          <p:cNvPr id="4" name="Left-Right Arrow 3"/>
          <p:cNvSpPr/>
          <p:nvPr/>
        </p:nvSpPr>
        <p:spPr>
          <a:xfrm>
            <a:off x="3959570" y="4343400"/>
            <a:ext cx="1216152" cy="48463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0"/>
            <a:ext cx="91440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6000" dirty="0">
                <a:solidFill>
                  <a:srgbClr val="000000"/>
                </a:solidFill>
              </a:rPr>
              <a:t> </a:t>
            </a:r>
            <a:r>
              <a:rPr lang="sr-Cyrl-RS" sz="6000" dirty="0" smtClean="0">
                <a:solidFill>
                  <a:srgbClr val="000000"/>
                </a:solidFill>
              </a:rPr>
              <a:t> тако да чине затворену  </a:t>
            </a:r>
          </a:p>
          <a:p>
            <a:pPr marL="0" indent="0">
              <a:buNone/>
            </a:pPr>
            <a:r>
              <a:rPr lang="sr-Cyrl-RS" sz="6000" dirty="0" smtClean="0">
                <a:solidFill>
                  <a:srgbClr val="000000"/>
                </a:solidFill>
              </a:rPr>
              <a:t>   контуру – троугао</a:t>
            </a:r>
          </a:p>
          <a:p>
            <a:pPr marL="0" indent="0">
              <a:buNone/>
            </a:pPr>
            <a:endParaRPr lang="en-US" sz="6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53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Основна претпоставка:</a:t>
            </a:r>
          </a:p>
          <a:p>
            <a:pPr>
              <a:buFontTx/>
              <a:buChar char="-"/>
            </a:pPr>
            <a:r>
              <a:rPr lang="sr-Cyrl-RS" sz="6000" dirty="0">
                <a:solidFill>
                  <a:srgbClr val="000000"/>
                </a:solidFill>
              </a:rPr>
              <a:t>д</a:t>
            </a:r>
            <a:r>
              <a:rPr lang="sr-Cyrl-RS" sz="6000" dirty="0" smtClean="0">
                <a:solidFill>
                  <a:srgbClr val="000000"/>
                </a:solidFill>
              </a:rPr>
              <a:t>а се не мењају </a:t>
            </a:r>
          </a:p>
          <a:p>
            <a:pPr marL="0" indent="0">
              <a:buNone/>
            </a:pPr>
            <a:r>
              <a:rPr lang="sr-Cyrl-RS" sz="6000" dirty="0">
                <a:solidFill>
                  <a:srgbClr val="000000"/>
                </a:solidFill>
              </a:rPr>
              <a:t> </a:t>
            </a:r>
            <a:r>
              <a:rPr lang="sr-Cyrl-RS" sz="6000" dirty="0" smtClean="0">
                <a:solidFill>
                  <a:srgbClr val="000000"/>
                </a:solidFill>
              </a:rPr>
              <a:t> енергетски односи у делу </a:t>
            </a:r>
          </a:p>
          <a:p>
            <a:pPr marL="0" indent="0">
              <a:buNone/>
            </a:pPr>
            <a:r>
              <a:rPr lang="sr-Cyrl-RS" sz="6000" dirty="0">
                <a:solidFill>
                  <a:srgbClr val="000000"/>
                </a:solidFill>
              </a:rPr>
              <a:t> </a:t>
            </a:r>
            <a:r>
              <a:rPr lang="sr-Cyrl-RS" sz="6000" dirty="0" smtClean="0">
                <a:solidFill>
                  <a:srgbClr val="000000"/>
                </a:solidFill>
              </a:rPr>
              <a:t> кола које се  </a:t>
            </a:r>
          </a:p>
          <a:p>
            <a:pPr marL="0" indent="0">
              <a:buNone/>
            </a:pPr>
            <a:r>
              <a:rPr lang="sr-Cyrl-RS" sz="6000" dirty="0">
                <a:solidFill>
                  <a:srgbClr val="000000"/>
                </a:solidFill>
              </a:rPr>
              <a:t> </a:t>
            </a:r>
            <a:r>
              <a:rPr lang="sr-Cyrl-RS" sz="6000" dirty="0" smtClean="0">
                <a:solidFill>
                  <a:srgbClr val="000000"/>
                </a:solidFill>
              </a:rPr>
              <a:t> трансформише</a:t>
            </a:r>
            <a:endParaRPr lang="en-US" sz="6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29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sr-Cyrl-RS" sz="6000" dirty="0" smtClean="0">
                <a:solidFill>
                  <a:srgbClr val="000000"/>
                </a:solidFill>
              </a:rPr>
              <a:t> Услови под којима се </a:t>
            </a:r>
          </a:p>
          <a:p>
            <a:pPr marL="0" indent="0">
              <a:buNone/>
            </a:pPr>
            <a:r>
              <a:rPr lang="sr-Cyrl-RS" sz="6000" dirty="0" smtClean="0">
                <a:solidFill>
                  <a:srgbClr val="000000"/>
                </a:solidFill>
              </a:rPr>
              <a:t>   врши трансформација:</a:t>
            </a:r>
          </a:p>
          <a:p>
            <a:pPr marL="1143000" indent="-1143000">
              <a:buAutoNum type="arabicPeriod"/>
            </a:pPr>
            <a:r>
              <a:rPr lang="sr-Cyrl-RS" sz="6000" dirty="0">
                <a:solidFill>
                  <a:srgbClr val="000000"/>
                </a:solidFill>
              </a:rPr>
              <a:t>д</a:t>
            </a:r>
            <a:r>
              <a:rPr lang="sr-Cyrl-RS" sz="6000" dirty="0" smtClean="0">
                <a:solidFill>
                  <a:srgbClr val="000000"/>
                </a:solidFill>
              </a:rPr>
              <a:t>а се у чворовима 1,2,3 одржи исти потенцијал</a:t>
            </a:r>
          </a:p>
          <a:p>
            <a:pPr marL="1143000" indent="-1143000">
              <a:buAutoNum type="arabicPeriod"/>
            </a:pPr>
            <a:r>
              <a:rPr lang="sr-Cyrl-RS" sz="6000" dirty="0">
                <a:solidFill>
                  <a:srgbClr val="000000"/>
                </a:solidFill>
              </a:rPr>
              <a:t>д</a:t>
            </a:r>
            <a:r>
              <a:rPr lang="sr-Cyrl-RS" sz="6000" dirty="0" smtClean="0">
                <a:solidFill>
                  <a:srgbClr val="000000"/>
                </a:solidFill>
              </a:rPr>
              <a:t>а се у гранама које нису обухваћене трансформацијом </a:t>
            </a:r>
            <a:endParaRPr lang="en-US" sz="6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49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6" y="0"/>
            <a:ext cx="911787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6000" dirty="0" smtClean="0">
                <a:solidFill>
                  <a:srgbClr val="000000"/>
                </a:solidFill>
              </a:rPr>
              <a:t>    одрже исте вредности </a:t>
            </a:r>
          </a:p>
          <a:p>
            <a:pPr marL="0" indent="0">
              <a:buNone/>
            </a:pPr>
            <a:r>
              <a:rPr lang="sr-Cyrl-RS" sz="6000" dirty="0">
                <a:solidFill>
                  <a:srgbClr val="000000"/>
                </a:solidFill>
              </a:rPr>
              <a:t> </a:t>
            </a:r>
            <a:r>
              <a:rPr lang="sr-Cyrl-RS" sz="6000" dirty="0" smtClean="0">
                <a:solidFill>
                  <a:srgbClr val="000000"/>
                </a:solidFill>
              </a:rPr>
              <a:t>   струја</a:t>
            </a:r>
          </a:p>
          <a:p>
            <a:pPr marL="0" indent="0">
              <a:buNone/>
            </a:pPr>
            <a:r>
              <a:rPr lang="sr-Cyrl-RS" sz="6000" dirty="0" smtClean="0">
                <a:solidFill>
                  <a:srgbClr val="000000"/>
                </a:solidFill>
              </a:rPr>
              <a:t>3. да се одрже једнаке </a:t>
            </a:r>
          </a:p>
          <a:p>
            <a:pPr marL="0" indent="0">
              <a:buNone/>
            </a:pPr>
            <a:r>
              <a:rPr lang="sr-Cyrl-RS" sz="6000" dirty="0">
                <a:solidFill>
                  <a:srgbClr val="000000"/>
                </a:solidFill>
              </a:rPr>
              <a:t> </a:t>
            </a:r>
            <a:r>
              <a:rPr lang="sr-Cyrl-RS" sz="6000" dirty="0" smtClean="0">
                <a:solidFill>
                  <a:srgbClr val="000000"/>
                </a:solidFill>
              </a:rPr>
              <a:t>   вредности улазних </a:t>
            </a:r>
          </a:p>
          <a:p>
            <a:pPr marL="0" indent="0">
              <a:buNone/>
            </a:pPr>
            <a:r>
              <a:rPr lang="sr-Cyrl-RS" sz="6000" dirty="0">
                <a:solidFill>
                  <a:srgbClr val="000000"/>
                </a:solidFill>
              </a:rPr>
              <a:t> </a:t>
            </a:r>
            <a:r>
              <a:rPr lang="sr-Cyrl-RS" sz="6000" dirty="0" smtClean="0">
                <a:solidFill>
                  <a:srgbClr val="000000"/>
                </a:solidFill>
              </a:rPr>
              <a:t>   импеданси између </a:t>
            </a:r>
          </a:p>
          <a:p>
            <a:pPr marL="0" indent="0">
              <a:buNone/>
            </a:pPr>
            <a:r>
              <a:rPr lang="sr-Cyrl-RS" sz="6000" dirty="0">
                <a:solidFill>
                  <a:srgbClr val="000000"/>
                </a:solidFill>
              </a:rPr>
              <a:t> </a:t>
            </a:r>
            <a:r>
              <a:rPr lang="sr-Cyrl-RS" sz="6000" dirty="0" smtClean="0">
                <a:solidFill>
                  <a:srgbClr val="000000"/>
                </a:solidFill>
              </a:rPr>
              <a:t>   чворова 1и2, 2и3, 1и3</a:t>
            </a:r>
            <a:endParaRPr lang="en-US" sz="6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95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18">
      <a:dk1>
        <a:srgbClr val="1F0305"/>
      </a:dk1>
      <a:lt1>
        <a:srgbClr val="FCEFA2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11">
      <a:dk1>
        <a:srgbClr val="E8E7EC"/>
      </a:dk1>
      <a:lt1>
        <a:srgbClr val="F9EB9B"/>
      </a:lt1>
      <a:dk2>
        <a:srgbClr val="F9EB9B"/>
      </a:dk2>
      <a:lt2>
        <a:srgbClr val="FCF4C6"/>
      </a:lt2>
      <a:accent1>
        <a:srgbClr val="0E181B"/>
      </a:accent1>
      <a:accent2>
        <a:srgbClr val="365C68"/>
      </a:accent2>
      <a:accent3>
        <a:srgbClr val="1A1913"/>
      </a:accent3>
      <a:accent4>
        <a:srgbClr val="1A1913"/>
      </a:accent4>
      <a:accent5>
        <a:srgbClr val="ECCEFA"/>
      </a:accent5>
      <a:accent6>
        <a:srgbClr val="E8E7EC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</TotalTime>
  <Words>1287</Words>
  <Application>Microsoft Office PowerPoint</Application>
  <PresentationFormat>On-screen Show (4:3)</PresentationFormat>
  <Paragraphs>176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Angles</vt:lpstr>
      <vt:lpstr>Office Theme</vt:lpstr>
      <vt:lpstr>ТРАНСФОРМАЦИЈА ВЕЗА ИЗ ТРОУГЛА У ЗВЕЗДУ И ОБРНУТО</vt:lpstr>
      <vt:lpstr>Када се примењује: ако не постоји редна или паралелна веза елемената, тј ако је мрежа пријемника много сложенија од редно-паралелне везе (мост)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Трансформација звезде у троугао</vt:lpstr>
      <vt:lpstr>Трансформација звезде у троугао</vt:lpstr>
      <vt:lpstr>Трансформација звезде у троугао</vt:lpstr>
      <vt:lpstr>Трансформација звезде у троугао</vt:lpstr>
      <vt:lpstr>Трансформација звезде у троугао</vt:lpstr>
      <vt:lpstr>Трансформација звезде у троугао</vt:lpstr>
      <vt:lpstr>Трансформација звезде у троугао</vt:lpstr>
      <vt:lpstr>Трансформација звезде у троугао</vt:lpstr>
      <vt:lpstr>Трансформација троугла у звезду</vt:lpstr>
      <vt:lpstr>Трансформација троугла у звезду</vt:lpstr>
      <vt:lpstr>Трансформација троугла у звезду</vt:lpstr>
      <vt:lpstr>Трансформација троугла у звезду</vt:lpstr>
      <vt:lpstr>Трансформација троугла у звезду</vt:lpstr>
      <vt:lpstr>Трансформација троугла у звезду</vt:lpstr>
      <vt:lpstr>Трансформација троугла у звезду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ТРАНСФОРМАЦИЈА ТРОУГЛА У ЗВЕЗДУ И ОБРНУТО</dc:title>
  <dc:creator>Sanja</dc:creator>
  <cp:lastModifiedBy>Sanja</cp:lastModifiedBy>
  <cp:revision>33</cp:revision>
  <dcterms:created xsi:type="dcterms:W3CDTF">2020-04-04T06:44:25Z</dcterms:created>
  <dcterms:modified xsi:type="dcterms:W3CDTF">2020-04-05T15:29:02Z</dcterms:modified>
</cp:coreProperties>
</file>